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31" r:id="rId3"/>
    <p:sldId id="379" r:id="rId4"/>
    <p:sldId id="341" r:id="rId5"/>
    <p:sldId id="369" r:id="rId6"/>
    <p:sldId id="374" r:id="rId7"/>
    <p:sldId id="375" r:id="rId8"/>
    <p:sldId id="377" r:id="rId9"/>
    <p:sldId id="376" r:id="rId10"/>
    <p:sldId id="381" r:id="rId11"/>
    <p:sldId id="378" r:id="rId12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2" autoAdjust="0"/>
    <p:restoredTop sz="93741" autoAdjust="0"/>
  </p:normalViewPr>
  <p:slideViewPr>
    <p:cSldViewPr>
      <p:cViewPr varScale="1">
        <p:scale>
          <a:sx n="103" d="100"/>
          <a:sy n="103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950EB-E9AC-47AA-9617-0F583FB1D5FE}" type="datetimeFigureOut">
              <a:rPr lang="ca-ES" smtClean="0"/>
              <a:pPr/>
              <a:t>29/5/2023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600A6-8124-4D1E-AC3C-D93F5CA751CD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534B2-B138-439E-B74A-F4C6F7A3FB0A}" type="datetimeFigureOut">
              <a:rPr lang="ca-ES" smtClean="0"/>
              <a:pPr/>
              <a:t>29/5/2023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7DBD6-244F-46D0-9378-FD6337076787}" type="slidenum">
              <a:rPr lang="ca-ES" smtClean="0"/>
              <a:pPr/>
              <a:t>‹#›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13C0-51DA-4E7F-89E4-BB6CC6216295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B113C0-51DA-4E7F-89E4-BB6CC621629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484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13C0-51DA-4E7F-89E4-BB6CC6216295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13C0-51DA-4E7F-89E4-BB6CC6216295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986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7DBD6-244F-46D0-9378-FD6337076787}" type="slidenum">
              <a:rPr lang="ca-ES" smtClean="0"/>
              <a:pPr/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02031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75DA-1B13-47FD-9B60-19C68E35B369}" type="datetime1">
              <a:rPr lang="ca-ES" smtClean="0"/>
              <a:t>29/5/2023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605A-D1E2-4A96-A2E9-703B08636CCA}" type="datetime1">
              <a:rPr lang="ca-ES" smtClean="0"/>
              <a:t>29/5/2023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25DE-8657-43A5-B9F1-4892806759A3}" type="datetime1">
              <a:rPr lang="ca-ES" smtClean="0"/>
              <a:t>29/5/2023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E980-C160-452C-A1AB-4217A0A2982E}" type="datetime1">
              <a:rPr lang="ca-ES" smtClean="0"/>
              <a:t>29/5/2023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B58F-558C-41A7-B7C8-3EC4097408C9}" type="datetime1">
              <a:rPr lang="ca-ES" smtClean="0"/>
              <a:t>29/5/2023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7C41-7676-4C23-B3E1-FEC8D42DB875}" type="datetime1">
              <a:rPr lang="ca-ES" smtClean="0"/>
              <a:t>29/5/2023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A1A3-D732-4A59-8AA3-5F8710D5EFA6}" type="datetime1">
              <a:rPr lang="ca-ES" smtClean="0"/>
              <a:t>29/5/2023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D757-B1A1-46DE-8EC0-856325E73FEA}" type="datetime1">
              <a:rPr lang="ca-ES" smtClean="0"/>
              <a:t>29/5/2023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DC2A-E256-4225-8D75-3BFB40416EC8}" type="datetime1">
              <a:rPr lang="ca-ES" smtClean="0"/>
              <a:t>29/5/2023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82A4-ECEE-4856-B7E2-352DB93955D9}" type="datetime1">
              <a:rPr lang="ca-ES" smtClean="0"/>
              <a:t>29/5/2023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5FB9-C21F-4C4D-9507-65D1C5F6447C}" type="datetime1">
              <a:rPr lang="ca-ES" smtClean="0"/>
              <a:t>29/5/2023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AC4FF-20AB-49EF-B968-5575B33FBFED}" type="datetime1">
              <a:rPr lang="ca-ES" smtClean="0"/>
              <a:t>29/5/2023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5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57.png"/><Relationship Id="rId10" Type="http://schemas.openxmlformats.org/officeDocument/2006/relationships/image" Target="../media/image59.png"/><Relationship Id="rId4" Type="http://schemas.openxmlformats.org/officeDocument/2006/relationships/image" Target="../media/image56.png"/><Relationship Id="rId9" Type="http://schemas.openxmlformats.org/officeDocument/2006/relationships/image" Target="../media/image5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arasaac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rasaac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21.png"/><Relationship Id="rId5" Type="http://schemas.openxmlformats.org/officeDocument/2006/relationships/image" Target="../media/image16.jpeg"/><Relationship Id="rId15" Type="http://schemas.openxmlformats.org/officeDocument/2006/relationships/image" Target="../media/image23.png"/><Relationship Id="rId10" Type="http://schemas.openxmlformats.org/officeDocument/2006/relationships/image" Target="../media/image20.png"/><Relationship Id="rId4" Type="http://schemas.openxmlformats.org/officeDocument/2006/relationships/image" Target="../media/image15.jpeg"/><Relationship Id="rId9" Type="http://schemas.openxmlformats.org/officeDocument/2006/relationships/image" Target="../media/image19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jpeg"/><Relationship Id="rId3" Type="http://schemas.openxmlformats.org/officeDocument/2006/relationships/image" Target="../media/image2.png"/><Relationship Id="rId21" Type="http://schemas.openxmlformats.org/officeDocument/2006/relationships/image" Target="../media/image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6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.png"/><Relationship Id="rId7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40.jpeg"/><Relationship Id="rId10" Type="http://schemas.openxmlformats.org/officeDocument/2006/relationships/image" Target="../media/image20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9.png"/><Relationship Id="rId7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3.png"/><Relationship Id="rId10" Type="http://schemas.openxmlformats.org/officeDocument/2006/relationships/image" Target="../media/image48.jpe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.png"/><Relationship Id="rId7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54.jpeg"/><Relationship Id="rId5" Type="http://schemas.openxmlformats.org/officeDocument/2006/relationships/image" Target="../media/image3.png"/><Relationship Id="rId10" Type="http://schemas.openxmlformats.org/officeDocument/2006/relationships/image" Target="../media/image18.png"/><Relationship Id="rId4" Type="http://schemas.openxmlformats.org/officeDocument/2006/relationships/image" Target="../media/image50.png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E47AEC2-78E9-F51D-9FEB-83ABA8E046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47620"/>
            <a:ext cx="8136904" cy="541768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12" y="5373216"/>
            <a:ext cx="2234552" cy="86409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BF9C987-65C9-CBF6-030F-2EBC73CB1E42}"/>
              </a:ext>
            </a:extLst>
          </p:cNvPr>
          <p:cNvSpPr txBox="1"/>
          <p:nvPr/>
        </p:nvSpPr>
        <p:spPr>
          <a:xfrm>
            <a:off x="627386" y="5703639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MONSTRES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3731E81-F797-F4D1-0F68-172343952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1</a:t>
            </a:fld>
            <a:endParaRPr lang="ca-ES"/>
          </a:p>
        </p:txBody>
      </p:sp>
      <p:pic>
        <p:nvPicPr>
          <p:cNvPr id="7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29" y="836712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-108520" y="6053807"/>
            <a:ext cx="92525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DARRERA DELS MÚSICS ES PROJECTEN ELS NOMS I IMATGES DE LES CANÇONS.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D0EC1F6-7EDA-A015-AAD0-917603C935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373216"/>
            <a:ext cx="883842" cy="88384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64AB6B5-FF83-B38A-6072-386F9612E6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27222"/>
            <a:ext cx="882098" cy="8820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A947F2D-C2E1-8542-52B2-FC417D0C0B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382756"/>
            <a:ext cx="883842" cy="88384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0FAB423-4B8E-6873-FB85-DA371A4442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606" y="5415502"/>
            <a:ext cx="893818" cy="893818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C7B4B3A-85FB-5766-B721-72EBC8047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10</a:t>
            </a:fld>
            <a:endParaRPr lang="ca-ES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31F27B5-46E0-1B05-450B-A86834C72C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390875"/>
            <a:ext cx="893818" cy="893818"/>
          </a:xfrm>
          <a:prstGeom prst="rect">
            <a:avLst/>
          </a:prstGeom>
        </p:spPr>
      </p:pic>
      <p:pic>
        <p:nvPicPr>
          <p:cNvPr id="16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430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B8D08291-1214-86C2-D41C-41602C953D2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617" y="908720"/>
            <a:ext cx="5565679" cy="4174259"/>
          </a:xfrm>
          <a:prstGeom prst="rect">
            <a:avLst/>
          </a:prstGeom>
        </p:spPr>
      </p:pic>
      <p:pic>
        <p:nvPicPr>
          <p:cNvPr id="10" name="Imatge 9">
            <a:extLst>
              <a:ext uri="{FF2B5EF4-FFF2-40B4-BE49-F238E27FC236}">
                <a16:creationId xmlns:a16="http://schemas.microsoft.com/office/drawing/2014/main" id="{865F65A7-6915-988B-93D7-F941CAC4FDA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01"/>
          <a:stretch/>
        </p:blipFill>
        <p:spPr>
          <a:xfrm>
            <a:off x="4427984" y="5947984"/>
            <a:ext cx="1192568" cy="36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33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39384" y="4440297"/>
            <a:ext cx="900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1400" dirty="0">
                <a:latin typeface="Arial" pitchFamily="34" charset="0"/>
                <a:cs typeface="Arial" pitchFamily="34" charset="0"/>
              </a:rPr>
              <a:t>AQUESTA GUIA HA ESTAT CREADA  PER</a:t>
            </a:r>
          </a:p>
          <a:p>
            <a:pPr>
              <a:lnSpc>
                <a:spcPct val="200000"/>
              </a:lnSpc>
            </a:pPr>
            <a:endParaRPr lang="es-ES" sz="2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es-ES" sz="2600" dirty="0">
                <a:latin typeface="Arial" pitchFamily="34" charset="0"/>
                <a:cs typeface="Arial" pitchFamily="34" charset="0"/>
              </a:rPr>
              <a:t>                                    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1EC9655-B3D7-4533-A343-50278A1C6B60}"/>
              </a:ext>
            </a:extLst>
          </p:cNvPr>
          <p:cNvSpPr/>
          <p:nvPr/>
        </p:nvSpPr>
        <p:spPr>
          <a:xfrm>
            <a:off x="899592" y="980728"/>
            <a:ext cx="7416824" cy="48965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75FCE41-1B70-454A-8FAD-05FD2F77DA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958376"/>
            <a:ext cx="2376264" cy="91889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4DDC84E-A335-4528-8185-0AD95C44B8C1}"/>
              </a:ext>
            </a:extLst>
          </p:cNvPr>
          <p:cNvSpPr txBox="1"/>
          <p:nvPr/>
        </p:nvSpPr>
        <p:spPr>
          <a:xfrm>
            <a:off x="342900" y="6237312"/>
            <a:ext cx="8593968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ca-ES" sz="11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Els símbols pictogràfics utilitzats són propietat del Govern d’Aragó i han sigut creats per Sergio </a:t>
            </a:r>
            <a:r>
              <a:rPr lang="ca-ES" sz="11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Palao</a:t>
            </a:r>
            <a:r>
              <a:rPr lang="ca-ES" sz="11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 ARASAAC (</a:t>
            </a:r>
            <a:r>
              <a:rPr lang="ca-ES" sz="1100" b="1" i="1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http://arasaac.org</a:t>
            </a:r>
            <a:r>
              <a:rPr lang="ca-ES" sz="11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que els distribueix sota llicència </a:t>
            </a:r>
            <a:r>
              <a:rPr lang="ca-ES" sz="11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Creative</a:t>
            </a:r>
            <a:r>
              <a:rPr lang="ca-ES" sz="11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11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Commons</a:t>
            </a:r>
            <a:r>
              <a:rPr lang="ca-ES" sz="11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(BY-NC-SA). Autor: CRAB Fundació i Aprenem autisme.</a:t>
            </a:r>
            <a:endParaRPr lang="es-ES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6FEF223-FDC9-1C33-DE98-7DA7FE9E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11</a:t>
            </a:fld>
            <a:endParaRPr lang="ca-ES"/>
          </a:p>
        </p:txBody>
      </p:sp>
      <p:pic>
        <p:nvPicPr>
          <p:cNvPr id="7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5976664" cy="174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9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9959" y="980728"/>
            <a:ext cx="7221426" cy="75178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a-ES" sz="3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Informació general</a:t>
            </a:r>
            <a:endParaRPr lang="ca-ES" sz="3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824584" y="1916832"/>
            <a:ext cx="7206802" cy="401597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ca-ES" sz="1800" dirty="0">
                <a:latin typeface="Arial" pitchFamily="34" charset="0"/>
                <a:cs typeface="Arial" pitchFamily="34" charset="0"/>
              </a:rPr>
              <a:t>En aquest dossier trobareu la informació referent al concert que heu vingut a veure.</a:t>
            </a:r>
          </a:p>
          <a:p>
            <a:pPr>
              <a:lnSpc>
                <a:spcPct val="130000"/>
              </a:lnSpc>
            </a:pPr>
            <a:r>
              <a:rPr lang="ca-ES" dirty="0">
                <a:latin typeface="Arial" pitchFamily="34" charset="0"/>
                <a:cs typeface="Arial" pitchFamily="34" charset="0"/>
              </a:rPr>
              <a:t>El material que conté la guia està creat com a anticipació per facilitar el seguiment del concert.</a:t>
            </a:r>
            <a:endParaRPr lang="ca-ES" sz="1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ca-ES" dirty="0">
                <a:latin typeface="Arial" pitchFamily="34" charset="0"/>
                <a:cs typeface="Arial" pitchFamily="34" charset="0"/>
              </a:rPr>
              <a:t>La sessió a la qual assistireu és familiar o escolar, tingueu en compte que a la sala hi haurà soroll ambient a causa de l’afluència de molts infants.</a:t>
            </a:r>
          </a:p>
          <a:p>
            <a:pPr>
              <a:lnSpc>
                <a:spcPct val="130000"/>
              </a:lnSpc>
            </a:pPr>
            <a:r>
              <a:rPr lang="ca-ES" sz="1800" dirty="0">
                <a:latin typeface="Arial" pitchFamily="34" charset="0"/>
                <a:cs typeface="Arial" pitchFamily="34" charset="0"/>
              </a:rPr>
              <a:t>Hi ha moments en </a:t>
            </a:r>
            <a:r>
              <a:rPr lang="ca-ES" dirty="0">
                <a:latin typeface="Arial" pitchFamily="34" charset="0"/>
                <a:cs typeface="Arial" pitchFamily="34" charset="0"/>
              </a:rPr>
              <a:t>que el públic canta i aplaudeix al ritme de la cançó, en especial a la 15ª cançó “</a:t>
            </a:r>
            <a:r>
              <a:rPr lang="ca-ES" dirty="0" err="1">
                <a:latin typeface="Arial" pitchFamily="34" charset="0"/>
                <a:cs typeface="Arial" pitchFamily="34" charset="0"/>
              </a:rPr>
              <a:t>Wintin</a:t>
            </a:r>
            <a:r>
              <a:rPr lang="ca-ES" dirty="0">
                <a:latin typeface="Arial" pitchFamily="34" charset="0"/>
                <a:cs typeface="Arial" pitchFamily="34" charset="0"/>
              </a:rPr>
              <a:t> </a:t>
            </a:r>
            <a:r>
              <a:rPr lang="ca-ES" dirty="0" err="1">
                <a:latin typeface="Arial" pitchFamily="34" charset="0"/>
                <a:cs typeface="Arial" pitchFamily="34" charset="0"/>
              </a:rPr>
              <a:t>wintin</a:t>
            </a:r>
            <a:r>
              <a:rPr lang="ca-ES" dirty="0">
                <a:latin typeface="Arial" pitchFamily="34" charset="0"/>
                <a:cs typeface="Arial" pitchFamily="34" charset="0"/>
              </a:rPr>
              <a:t>”</a:t>
            </a:r>
            <a:r>
              <a:rPr lang="ca-ES" sz="1800" dirty="0">
                <a:latin typeface="Arial" pitchFamily="34" charset="0"/>
                <a:cs typeface="Arial" pitchFamily="34" charset="0"/>
              </a:rPr>
              <a:t>.</a:t>
            </a:r>
            <a:r>
              <a:rPr lang="ca-ES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ca-ES" dirty="0">
                <a:latin typeface="Arial" pitchFamily="34" charset="0"/>
                <a:cs typeface="Arial" pitchFamily="34" charset="0"/>
              </a:rPr>
              <a:t>Per conèixer l’Auditori per dins i ubicar-vos podeu consultar el dossier d’accés general.</a:t>
            </a:r>
            <a:endParaRPr lang="ca-E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EF5CF1A-155E-49A9-8A14-7D68077C18D6}"/>
              </a:ext>
            </a:extLst>
          </p:cNvPr>
          <p:cNvSpPr txBox="1"/>
          <p:nvPr/>
        </p:nvSpPr>
        <p:spPr>
          <a:xfrm>
            <a:off x="809959" y="6372038"/>
            <a:ext cx="722142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ca-ES" sz="9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Els símbols pictogràfics utilitzats són propietat del Govern d’Aragó i han sigut creats per Sergio </a:t>
            </a:r>
            <a:r>
              <a:rPr lang="ca-ES" sz="9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Palao</a:t>
            </a:r>
            <a:r>
              <a:rPr lang="ca-ES" sz="9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 ARASAAC (</a:t>
            </a:r>
            <a:r>
              <a:rPr lang="ca-ES" sz="900" b="1" i="1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http://arasaac.org</a:t>
            </a:r>
            <a:r>
              <a:rPr lang="ca-ES" sz="9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que els distribueix sota llicència </a:t>
            </a:r>
            <a:r>
              <a:rPr lang="ca-ES" sz="9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Creative</a:t>
            </a:r>
            <a:r>
              <a:rPr lang="ca-ES" sz="9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9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Commons</a:t>
            </a:r>
            <a:r>
              <a:rPr lang="ca-ES" sz="9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(BY-NC-SA). Autor: CRAB Fundació i Aprenem autisme.</a:t>
            </a:r>
            <a:endParaRPr lang="es-ES" sz="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8AE29EF-6B99-43C0-ACF4-5258EA3BA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EAAFF39-24D5-3A09-1B2A-75E4AB504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2</a:t>
            </a:fld>
            <a:endParaRPr lang="ca-ES"/>
          </a:p>
        </p:txBody>
      </p:sp>
      <p:pic>
        <p:nvPicPr>
          <p:cNvPr id="11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93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091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9959" y="980728"/>
            <a:ext cx="7221426" cy="75178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a-ES" sz="3400" b="1" dirty="0">
                <a:latin typeface="Verdana" pitchFamily="34" charset="0"/>
                <a:ea typeface="Verdana" pitchFamily="34" charset="0"/>
              </a:rPr>
              <a:t>Mapa sala 2: Oriol Martorell</a:t>
            </a:r>
            <a:endParaRPr lang="ca-ES" sz="34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8AE29EF-6B99-43C0-ACF4-5258EA3BA7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EAAFF39-24D5-3A09-1B2A-75E4AB504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1C135-5762-43A9-B8F9-7A8C13F8ABAC}" type="slidenum">
              <a:rPr kumimoji="0" lang="ca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a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CDAEB7-D7EF-2711-28DA-D884BBB1B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2341236"/>
            <a:ext cx="4680520" cy="375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FB4ED95-E6AF-8021-6BE0-D620DD3EC806}"/>
              </a:ext>
            </a:extLst>
          </p:cNvPr>
          <p:cNvSpPr txBox="1"/>
          <p:nvPr/>
        </p:nvSpPr>
        <p:spPr>
          <a:xfrm>
            <a:off x="5364088" y="4088105"/>
            <a:ext cx="1008112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ESCENARI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A17AD05C-5EE3-EF4E-85D0-A788B5F32111}"/>
              </a:ext>
            </a:extLst>
          </p:cNvPr>
          <p:cNvCxnSpPr/>
          <p:nvPr/>
        </p:nvCxnSpPr>
        <p:spPr>
          <a:xfrm>
            <a:off x="1403648" y="2924944"/>
            <a:ext cx="1008112" cy="504056"/>
          </a:xfrm>
          <a:prstGeom prst="straightConnector1">
            <a:avLst/>
          </a:prstGeom>
          <a:ln w="3175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8F359C3-777C-D1C1-67DC-FD779F5B9BFD}"/>
              </a:ext>
            </a:extLst>
          </p:cNvPr>
          <p:cNvSpPr txBox="1"/>
          <p:nvPr/>
        </p:nvSpPr>
        <p:spPr>
          <a:xfrm>
            <a:off x="683567" y="2640101"/>
            <a:ext cx="744573" cy="2848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ACCÉS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8AF23F60-3161-2F95-B5C2-38AADAA5E7D9}"/>
              </a:ext>
            </a:extLst>
          </p:cNvPr>
          <p:cNvCxnSpPr/>
          <p:nvPr/>
        </p:nvCxnSpPr>
        <p:spPr>
          <a:xfrm flipV="1">
            <a:off x="1428140" y="5013176"/>
            <a:ext cx="983620" cy="576064"/>
          </a:xfrm>
          <a:prstGeom prst="straightConnector1">
            <a:avLst/>
          </a:prstGeom>
          <a:ln w="3175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682E8D5-9C97-E75E-4499-70DD097240DE}"/>
              </a:ext>
            </a:extLst>
          </p:cNvPr>
          <p:cNvSpPr txBox="1"/>
          <p:nvPr/>
        </p:nvSpPr>
        <p:spPr>
          <a:xfrm>
            <a:off x="683568" y="5448413"/>
            <a:ext cx="744573" cy="2848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ACCÉS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95AABA1C-C591-330E-F272-A3C8A98C6F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862" y="1888194"/>
            <a:ext cx="460078" cy="46007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45E6F53-C2D2-F606-9771-CE5086EC6C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960" y="1900042"/>
            <a:ext cx="460078" cy="460078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429572EF-4359-A73F-8CA0-16C9CE7D73ED}"/>
              </a:ext>
            </a:extLst>
          </p:cNvPr>
          <p:cNvSpPr txBox="1"/>
          <p:nvPr/>
        </p:nvSpPr>
        <p:spPr>
          <a:xfrm>
            <a:off x="2403815" y="2011250"/>
            <a:ext cx="1349737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GUARDA-ROBA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FC549E8D-6723-1B88-4BAB-6686F608B0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163" y="6021288"/>
            <a:ext cx="525253" cy="525253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99396502-54B4-83D9-E708-E92326B34E4C}"/>
              </a:ext>
            </a:extLst>
          </p:cNvPr>
          <p:cNvSpPr txBox="1"/>
          <p:nvPr/>
        </p:nvSpPr>
        <p:spPr>
          <a:xfrm>
            <a:off x="2333088" y="6248345"/>
            <a:ext cx="144682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ÀREA RELAXADA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7FBDD05-90E2-B4D7-A37A-3369E05D544B}"/>
              </a:ext>
            </a:extLst>
          </p:cNvPr>
          <p:cNvSpPr txBox="1"/>
          <p:nvPr/>
        </p:nvSpPr>
        <p:spPr>
          <a:xfrm>
            <a:off x="5665176" y="1995563"/>
            <a:ext cx="921288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LAVABOS</a:t>
            </a:r>
          </a:p>
        </p:txBody>
      </p:sp>
      <p:pic>
        <p:nvPicPr>
          <p:cNvPr id="19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464" y="73135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287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0" y="6053807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AVUI VAIG A L’AUDITORI A VEURE EL CONCERT MONSTRES.</a:t>
            </a:r>
          </a:p>
        </p:txBody>
      </p:sp>
      <p:pic>
        <p:nvPicPr>
          <p:cNvPr id="9" name="Picture 13" descr="http://www.arasaac.org/classes/img/thumbnail.php?i=c2l6ZT0zMDAmcnV0YT0uLi8uLi9yZXBvc2l0b3Jpby9vcmlnaW5hbGVzLzI0ODE5LnBuZw==">
            <a:extLst>
              <a:ext uri="{FF2B5EF4-FFF2-40B4-BE49-F238E27FC236}">
                <a16:creationId xmlns:a16="http://schemas.microsoft.com/office/drawing/2014/main" id="{354D417E-4977-4A6E-BDA7-663E9FC55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5517232"/>
            <a:ext cx="720080" cy="720080"/>
          </a:xfrm>
          <a:prstGeom prst="rect">
            <a:avLst/>
          </a:prstGeom>
          <a:noFill/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8A3D137-8FC0-E13E-9C0A-523B3FD153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46" y="5424354"/>
            <a:ext cx="1281898" cy="85350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EF3E8E3-B181-DD69-EC1E-C409316B3B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517232"/>
            <a:ext cx="720080" cy="720080"/>
          </a:xfrm>
          <a:prstGeom prst="rect">
            <a:avLst/>
          </a:prstGeom>
        </p:spPr>
      </p:pic>
      <p:pic>
        <p:nvPicPr>
          <p:cNvPr id="11" name="Picture 12" descr="http://www.arasaac.org/classes/img/thumbnail.php?i=c2l6ZT0zMDAmcnV0YT0uLi8uLi9yZXBvc2l0b3Jpby9vcmlnaW5hbGVzLzY1NjQucG5n">
            <a:extLst>
              <a:ext uri="{FF2B5EF4-FFF2-40B4-BE49-F238E27FC236}">
                <a16:creationId xmlns:a16="http://schemas.microsoft.com/office/drawing/2014/main" id="{33754EB4-0243-4A73-9EEA-EF2C36B62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t="5847" b="8559"/>
          <a:stretch>
            <a:fillRect/>
          </a:stretch>
        </p:blipFill>
        <p:spPr bwMode="auto">
          <a:xfrm>
            <a:off x="4234777" y="5589238"/>
            <a:ext cx="841279" cy="720082"/>
          </a:xfrm>
          <a:prstGeom prst="rect">
            <a:avLst/>
          </a:prstGeom>
          <a:noFill/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66796F6-91D4-8243-72AE-AE75647E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4</a:t>
            </a:fld>
            <a:endParaRPr lang="ca-ES"/>
          </a:p>
        </p:txBody>
      </p:sp>
      <p:pic>
        <p:nvPicPr>
          <p:cNvPr id="14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93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31F27B5-46E0-1B05-450B-A86834C72C8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358" y="5343494"/>
            <a:ext cx="893818" cy="893818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9274BDDF-553B-99CF-01A6-6C441FAEC34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83" y="827787"/>
            <a:ext cx="5676529" cy="4257397"/>
          </a:xfrm>
          <a:prstGeom prst="rect">
            <a:avLst/>
          </a:prstGeom>
        </p:spPr>
      </p:pic>
      <p:pic>
        <p:nvPicPr>
          <p:cNvPr id="12" name="Imatge 11">
            <a:extLst>
              <a:ext uri="{FF2B5EF4-FFF2-40B4-BE49-F238E27FC236}">
                <a16:creationId xmlns:a16="http://schemas.microsoft.com/office/drawing/2014/main" id="{98AD031C-C075-943E-121E-FBA1FCC373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000" y="5354163"/>
            <a:ext cx="1163307" cy="87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16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47016" y="1052736"/>
            <a:ext cx="7397391" cy="936104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ca-ES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INFORMACIÓ DEL CONCERT</a:t>
            </a:r>
            <a:endParaRPr lang="ca-ES" sz="3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8AE29EF-6B99-43C0-ACF4-5258EA3BA7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B32A79CA-49FE-43E4-B34D-58F1F73E11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576736"/>
              </p:ext>
            </p:extLst>
          </p:nvPr>
        </p:nvGraphicFramePr>
        <p:xfrm>
          <a:off x="847017" y="2206079"/>
          <a:ext cx="7397390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3650">
                  <a:extLst>
                    <a:ext uri="{9D8B030D-6E8A-4147-A177-3AD203B41FA5}">
                      <a16:colId xmlns:a16="http://schemas.microsoft.com/office/drawing/2014/main" val="1835591473"/>
                    </a:ext>
                  </a:extLst>
                </a:gridCol>
                <a:gridCol w="4883740">
                  <a:extLst>
                    <a:ext uri="{9D8B030D-6E8A-4147-A177-3AD203B41FA5}">
                      <a16:colId xmlns:a16="http://schemas.microsoft.com/office/drawing/2014/main" val="828278278"/>
                    </a:ext>
                  </a:extLst>
                </a:gridCol>
              </a:tblGrid>
              <a:tr h="7973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a-ES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a-ES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baseline="0" dirty="0">
                          <a:latin typeface="Arial" pitchFamily="34" charset="0"/>
                          <a:cs typeface="Arial" pitchFamily="34" charset="0"/>
                        </a:rPr>
                        <a:t>CONCERT DE MÚSICA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b="0" dirty="0"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DIFERENTS MÚSICS A L’ESCENARI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276777"/>
                  </a:ext>
                </a:extLst>
              </a:tr>
              <a:tr h="7973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1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1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1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1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Arial" pitchFamily="34" charset="0"/>
                          <a:cs typeface="Arial" pitchFamily="34" charset="0"/>
                        </a:rPr>
                        <a:t>DURACIÓ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dirty="0">
                          <a:latin typeface="Arial" pitchFamily="34" charset="0"/>
                          <a:cs typeface="Arial" pitchFamily="34" charset="0"/>
                        </a:rPr>
                        <a:t> 50</a:t>
                      </a:r>
                      <a:r>
                        <a:rPr lang="es-ES" sz="16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600" dirty="0">
                          <a:latin typeface="Arial" pitchFamily="34" charset="0"/>
                          <a:cs typeface="Arial" pitchFamily="34" charset="0"/>
                        </a:rPr>
                        <a:t>MINUTS</a:t>
                      </a:r>
                      <a:endParaRPr lang="es-ES" sz="1600" b="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966413"/>
                  </a:ext>
                </a:extLst>
              </a:tr>
              <a:tr h="7973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baseline="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baseline="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baseline="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dirty="0"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JO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b="0" dirty="0"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ESCOLTO, MIRO  I  CANTO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6389204"/>
                  </a:ext>
                </a:extLst>
              </a:tr>
            </a:tbl>
          </a:graphicData>
        </a:graphic>
      </p:graphicFrame>
      <p:pic>
        <p:nvPicPr>
          <p:cNvPr id="13" name="Picture 4" descr="http://www.arasaac.org/classes/img/thumbnail.php?i=c2l6ZT0zMDAmcnV0YT0uLi8uLi9yZXBvc2l0b3Jpby9vcmlnaW5hbGVzLzI1NDkucG5n">
            <a:extLst>
              <a:ext uri="{FF2B5EF4-FFF2-40B4-BE49-F238E27FC236}">
                <a16:creationId xmlns:a16="http://schemas.microsoft.com/office/drawing/2014/main" id="{97952E56-1CC6-4FC0-A443-EB4F1209F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7054" t="12999" r="7945" b="14501"/>
          <a:stretch>
            <a:fillRect/>
          </a:stretch>
        </p:blipFill>
        <p:spPr bwMode="auto">
          <a:xfrm>
            <a:off x="1691680" y="3714222"/>
            <a:ext cx="847526" cy="722890"/>
          </a:xfrm>
          <a:prstGeom prst="rect">
            <a:avLst/>
          </a:prstGeom>
          <a:noFill/>
        </p:spPr>
      </p:pic>
      <p:pic>
        <p:nvPicPr>
          <p:cNvPr id="17" name="Picture 10" descr="http://www.arasaac.org/classes/img/thumbnail.php?i=c2l6ZT0zMDAmcnV0YT0uLi8uLi9yZXBvc2l0b3Jpby9vcmlnaW5hbGVzLzY1NzIucG5n">
            <a:extLst>
              <a:ext uri="{FF2B5EF4-FFF2-40B4-BE49-F238E27FC236}">
                <a16:creationId xmlns:a16="http://schemas.microsoft.com/office/drawing/2014/main" id="{D22D5058-F747-407B-8CE2-C0A447ADE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5013176"/>
            <a:ext cx="720081" cy="720081"/>
          </a:xfrm>
          <a:prstGeom prst="rect">
            <a:avLst/>
          </a:prstGeom>
          <a:noFill/>
        </p:spPr>
      </p:pic>
      <p:pic>
        <p:nvPicPr>
          <p:cNvPr id="18" name="Picture 12" descr="http://www.arasaac.org/classes/img/thumbnail.php?i=c2l6ZT0zMDAmcnV0YT0uLi8uLi9yZXBvc2l0b3Jpby9vcmlnaW5hbGVzLzY1NjQucG5n">
            <a:extLst>
              <a:ext uri="{FF2B5EF4-FFF2-40B4-BE49-F238E27FC236}">
                <a16:creationId xmlns:a16="http://schemas.microsoft.com/office/drawing/2014/main" id="{6CA06400-EE2E-459D-A1D8-B28B34692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t="5847" b="8559"/>
          <a:stretch>
            <a:fillRect/>
          </a:stretch>
        </p:blipFill>
        <p:spPr bwMode="auto">
          <a:xfrm>
            <a:off x="4355976" y="5013176"/>
            <a:ext cx="841279" cy="720082"/>
          </a:xfrm>
          <a:prstGeom prst="rect">
            <a:avLst/>
          </a:prstGeom>
          <a:noFill/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3428C9C-6BC6-08C8-6797-331292A2D9E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18" y="1203560"/>
            <a:ext cx="669262" cy="66926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CB172C4-85F0-48D6-58CD-2B436A62DC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420888"/>
            <a:ext cx="778981" cy="778981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B7B3582-DC91-2411-55F3-DB5D790BE0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750" y="2285367"/>
            <a:ext cx="893817" cy="89381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615FA23-D48E-E0FC-B32E-F4D8399647F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348880"/>
            <a:ext cx="841279" cy="84127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CB57203C-FC70-87F9-E737-A1B96508CDB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972928"/>
            <a:ext cx="893817" cy="893817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B8A2E5D-F10A-CB46-35F7-9434AE3D6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5</a:t>
            </a:fld>
            <a:endParaRPr lang="ca-ES"/>
          </a:p>
        </p:txBody>
      </p:sp>
      <p:pic>
        <p:nvPicPr>
          <p:cNvPr id="21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430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31F27B5-46E0-1B05-450B-A86834C72C8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092" y="2306051"/>
            <a:ext cx="893818" cy="893818"/>
          </a:xfrm>
          <a:prstGeom prst="rect">
            <a:avLst/>
          </a:prstGeom>
        </p:spPr>
      </p:pic>
      <p:pic>
        <p:nvPicPr>
          <p:cNvPr id="4" name="Imagen 5">
            <a:extLst>
              <a:ext uri="{FF2B5EF4-FFF2-40B4-BE49-F238E27FC236}">
                <a16:creationId xmlns:a16="http://schemas.microsoft.com/office/drawing/2014/main" id="{906F13D1-9409-A80C-F341-C61999BD9F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251" y="3593379"/>
            <a:ext cx="915741" cy="915741"/>
          </a:xfrm>
          <a:prstGeom prst="rect">
            <a:avLst/>
          </a:prstGeom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id="{021D7D76-43FC-042E-AC0C-297F9935E54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840" y="4941168"/>
            <a:ext cx="760328" cy="76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43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9959" y="1052736"/>
            <a:ext cx="7221426" cy="667817"/>
          </a:xfrm>
          <a:ln w="317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a-ES" sz="3000" b="1" dirty="0">
                <a:latin typeface="Verdana" pitchFamily="34" charset="0"/>
                <a:ea typeface="Verdana" pitchFamily="34" charset="0"/>
              </a:rPr>
              <a:t>NORMES AUDITORI</a:t>
            </a:r>
            <a:endParaRPr lang="ca-ES" sz="3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8AE29EF-6B99-43C0-ACF4-5258EA3BA7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CE0B4AB-0D49-6FCA-70B0-B0F13E6FE120}"/>
              </a:ext>
            </a:extLst>
          </p:cNvPr>
          <p:cNvSpPr txBox="1"/>
          <p:nvPr/>
        </p:nvSpPr>
        <p:spPr>
          <a:xfrm>
            <a:off x="809959" y="1916832"/>
            <a:ext cx="7221426" cy="4515339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DINS DE L’AUDITORI VAIG CAMINANT.</a:t>
            </a:r>
          </a:p>
          <a:p>
            <a:pPr>
              <a:lnSpc>
                <a:spcPct val="200000"/>
              </a:lnSpc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ELS ULLS OBERTS PER VEURE TOT EL CONCERT.</a:t>
            </a:r>
          </a:p>
          <a:p>
            <a:pPr>
              <a:lnSpc>
                <a:spcPct val="200000"/>
              </a:lnSpc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LES ORELLES ATENTES PER ESCOLTAR BÉ.</a:t>
            </a:r>
          </a:p>
          <a:p>
            <a:pPr>
              <a:lnSpc>
                <a:spcPct val="200000"/>
              </a:lnSpc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BOCA PETITA  EN SILENCI O PARLO FLUIXET.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C242EE63-312E-009C-6E0A-8B980B5511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068960"/>
            <a:ext cx="816209" cy="816209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CF8C878A-CE57-F78B-719B-7858EA6BC0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449" y="3068960"/>
            <a:ext cx="816210" cy="81621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59DCB593-A88C-635D-9791-63CD737DC8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37098"/>
            <a:ext cx="623950" cy="62395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4EDFA695-1D0A-9DC9-F9D6-C9AE59D933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21" y="4293096"/>
            <a:ext cx="592215" cy="592215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CCFB5E47-0978-88CD-D78A-1BCF8CDD7B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149080"/>
            <a:ext cx="816210" cy="81621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5AFE8B5D-27A9-34B7-E49E-27E236C9132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149080"/>
            <a:ext cx="808856" cy="808856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32BAD937-D43D-387A-897E-762BD36985C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300" y="4221088"/>
            <a:ext cx="767966" cy="767966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80D55119-9923-1102-E30A-1713272988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445224"/>
            <a:ext cx="582315" cy="582315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92DAB695-6558-EA95-4F14-0682EF05239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301208"/>
            <a:ext cx="870346" cy="870346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15830B43-57FD-4640-5DEA-0FA66C91AF6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756" y="5157192"/>
            <a:ext cx="953324" cy="953324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A1EA3D92-1AB0-39C5-44F8-FC451F68263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604" y="5445224"/>
            <a:ext cx="659556" cy="659556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53B71E5A-6267-1FFA-2F22-052FA11A3AD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24744"/>
            <a:ext cx="576064" cy="576064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0F2FFC3D-1DB6-563D-13A4-7F529754D3C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281850"/>
            <a:ext cx="811446" cy="81144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EE0E313-E449-2A1D-F68A-FA0C105EA42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41" y="1916832"/>
            <a:ext cx="870347" cy="870347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88E6F982-1490-C287-03BD-6E9BCE26D3C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003235"/>
            <a:ext cx="1152128" cy="767106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F188209E-D482-476C-A266-6A3E47F9AF6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120" y="1975056"/>
            <a:ext cx="877880" cy="877880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FAB0E48-4793-F666-AA55-B5FA6F03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6</a:t>
            </a:fld>
            <a:endParaRPr lang="ca-ES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D31F27B5-46E0-1B05-450B-A86834C72C8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753" y="2964195"/>
            <a:ext cx="893818" cy="893818"/>
          </a:xfrm>
          <a:prstGeom prst="rect">
            <a:avLst/>
          </a:prstGeom>
        </p:spPr>
      </p:pic>
      <p:pic>
        <p:nvPicPr>
          <p:cNvPr id="27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430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144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-36512" y="6053807"/>
            <a:ext cx="92525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AL CONCERT DE MONSTRES HI HA 5 MÚSICS A L’ESCENARI.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8C710C3-5345-4BC4-B686-1FB47324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7</a:t>
            </a:fld>
            <a:endParaRPr lang="ca-ES" dirty="0"/>
          </a:p>
        </p:txBody>
      </p:sp>
      <p:pic>
        <p:nvPicPr>
          <p:cNvPr id="17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430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31F27B5-46E0-1B05-450B-A86834C72C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436839"/>
            <a:ext cx="847853" cy="847853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ECFEDAD0-C1FD-C053-C21C-96A2F8114B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72716"/>
            <a:ext cx="5616624" cy="4212468"/>
          </a:xfrm>
          <a:prstGeom prst="rect">
            <a:avLst/>
          </a:prstGeom>
        </p:spPr>
      </p:pic>
      <p:pic>
        <p:nvPicPr>
          <p:cNvPr id="10" name="Imatge 9">
            <a:extLst>
              <a:ext uri="{FF2B5EF4-FFF2-40B4-BE49-F238E27FC236}">
                <a16:creationId xmlns:a16="http://schemas.microsoft.com/office/drawing/2014/main" id="{1B3C30D7-E247-4DC1-1B05-B95A194842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436840"/>
            <a:ext cx="1163307" cy="872480"/>
          </a:xfrm>
          <a:prstGeom prst="rect">
            <a:avLst/>
          </a:prstGeom>
        </p:spPr>
      </p:pic>
      <p:pic>
        <p:nvPicPr>
          <p:cNvPr id="14" name="Imatge 13">
            <a:extLst>
              <a:ext uri="{FF2B5EF4-FFF2-40B4-BE49-F238E27FC236}">
                <a16:creationId xmlns:a16="http://schemas.microsoft.com/office/drawing/2014/main" id="{6157B1DE-D79C-A87D-2E4B-6CDC0E4C46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502730"/>
            <a:ext cx="806590" cy="806590"/>
          </a:xfrm>
          <a:prstGeom prst="rect">
            <a:avLst/>
          </a:prstGeom>
        </p:spPr>
      </p:pic>
      <p:pic>
        <p:nvPicPr>
          <p:cNvPr id="16" name="Imatge 15">
            <a:extLst>
              <a:ext uri="{FF2B5EF4-FFF2-40B4-BE49-F238E27FC236}">
                <a16:creationId xmlns:a16="http://schemas.microsoft.com/office/drawing/2014/main" id="{4F45F95A-0DC6-D2A3-E823-151803BFF08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502730"/>
            <a:ext cx="806590" cy="806590"/>
          </a:xfrm>
          <a:prstGeom prst="rect">
            <a:avLst/>
          </a:prstGeom>
        </p:spPr>
      </p:pic>
      <p:pic>
        <p:nvPicPr>
          <p:cNvPr id="21" name="Imagen 23">
            <a:extLst>
              <a:ext uri="{FF2B5EF4-FFF2-40B4-BE49-F238E27FC236}">
                <a16:creationId xmlns:a16="http://schemas.microsoft.com/office/drawing/2014/main" id="{C6D17F8C-1007-F54D-04E8-4D818FC564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426171"/>
            <a:ext cx="893817" cy="893817"/>
          </a:xfrm>
          <a:prstGeom prst="rect">
            <a:avLst/>
          </a:prstGeom>
        </p:spPr>
      </p:pic>
      <p:pic>
        <p:nvPicPr>
          <p:cNvPr id="22" name="Imagen 14">
            <a:extLst>
              <a:ext uri="{FF2B5EF4-FFF2-40B4-BE49-F238E27FC236}">
                <a16:creationId xmlns:a16="http://schemas.microsoft.com/office/drawing/2014/main" id="{A92756DB-D6FE-AE64-00E6-621E5FE5CA4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015" y="5445224"/>
            <a:ext cx="841279" cy="84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79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-252536" y="6053807"/>
            <a:ext cx="94685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ELS INSTRUMENTS DEL CONCERT SÓN DE VENT, DE CORDA I DE PERCUSSIÓ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1D30DE7-3A86-C761-ED49-ACFD4A9CE2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445224"/>
            <a:ext cx="893817" cy="89381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72AAF4D-F6BD-6232-3BED-85DD2DFB7C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546723"/>
            <a:ext cx="762597" cy="762597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02A9E12-CB80-BD02-4737-71BF883D7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8</a:t>
            </a:fld>
            <a:endParaRPr lang="ca-ES"/>
          </a:p>
        </p:txBody>
      </p:sp>
      <p:pic>
        <p:nvPicPr>
          <p:cNvPr id="20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430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1197F6CE-2FF0-13FA-66EB-25ADE54252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87" y="5431350"/>
            <a:ext cx="877970" cy="877970"/>
          </a:xfrm>
          <a:prstGeom prst="rect">
            <a:avLst/>
          </a:prstGeom>
        </p:spPr>
      </p:pic>
      <p:pic>
        <p:nvPicPr>
          <p:cNvPr id="13" name="Imatge 12">
            <a:extLst>
              <a:ext uri="{FF2B5EF4-FFF2-40B4-BE49-F238E27FC236}">
                <a16:creationId xmlns:a16="http://schemas.microsoft.com/office/drawing/2014/main" id="{B7FA09D2-B2CF-BEF2-7BAD-AE53CE6E1F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508846"/>
            <a:ext cx="762597" cy="762597"/>
          </a:xfrm>
          <a:prstGeom prst="rect">
            <a:avLst/>
          </a:prstGeom>
        </p:spPr>
      </p:pic>
      <p:pic>
        <p:nvPicPr>
          <p:cNvPr id="16" name="Imatge 15">
            <a:extLst>
              <a:ext uri="{FF2B5EF4-FFF2-40B4-BE49-F238E27FC236}">
                <a16:creationId xmlns:a16="http://schemas.microsoft.com/office/drawing/2014/main" id="{31E7990D-853E-4EF8-EFE0-95C6C705B6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496" y="5517232"/>
            <a:ext cx="773728" cy="773728"/>
          </a:xfrm>
          <a:prstGeom prst="rect">
            <a:avLst/>
          </a:prstGeom>
        </p:spPr>
      </p:pic>
      <p:pic>
        <p:nvPicPr>
          <p:cNvPr id="24" name="Imatge 23">
            <a:extLst>
              <a:ext uri="{FF2B5EF4-FFF2-40B4-BE49-F238E27FC236}">
                <a16:creationId xmlns:a16="http://schemas.microsoft.com/office/drawing/2014/main" id="{69F93142-837F-286D-7410-9B0BAE6D09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483471"/>
            <a:ext cx="773728" cy="773728"/>
          </a:xfrm>
          <a:prstGeom prst="rect">
            <a:avLst/>
          </a:prstGeom>
        </p:spPr>
      </p:pic>
      <p:pic>
        <p:nvPicPr>
          <p:cNvPr id="26" name="Imatge 25">
            <a:extLst>
              <a:ext uri="{FF2B5EF4-FFF2-40B4-BE49-F238E27FC236}">
                <a16:creationId xmlns:a16="http://schemas.microsoft.com/office/drawing/2014/main" id="{AF79EAD6-DE4F-ED02-7E8A-F69A8062F16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08720"/>
            <a:ext cx="5580226" cy="418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40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tge 22">
            <a:extLst>
              <a:ext uri="{FF2B5EF4-FFF2-40B4-BE49-F238E27FC236}">
                <a16:creationId xmlns:a16="http://schemas.microsoft.com/office/drawing/2014/main" id="{A9371FFD-045F-9AEE-5969-E28AAA7A79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690" y="5421389"/>
            <a:ext cx="952622" cy="95262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-108520" y="6053807"/>
            <a:ext cx="92525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LES LLUMS DE L’ESCENARI VAN CANVIANT AMB LES DIFERENTS CANÇONS.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10FAB423-4B8E-6873-FB85-DA371A4442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415502"/>
            <a:ext cx="893818" cy="893818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C7B4B3A-85FB-5766-B721-72EBC8047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9</a:t>
            </a:fld>
            <a:endParaRPr lang="ca-ES"/>
          </a:p>
        </p:txBody>
      </p:sp>
      <p:pic>
        <p:nvPicPr>
          <p:cNvPr id="16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430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4">
            <a:extLst>
              <a:ext uri="{FF2B5EF4-FFF2-40B4-BE49-F238E27FC236}">
                <a16:creationId xmlns:a16="http://schemas.microsoft.com/office/drawing/2014/main" id="{51777861-3F36-18C4-08D9-EC7B4367D2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445224"/>
            <a:ext cx="841279" cy="841279"/>
          </a:xfrm>
          <a:prstGeom prst="rect">
            <a:avLst/>
          </a:prstGeom>
        </p:spPr>
      </p:pic>
      <p:pic>
        <p:nvPicPr>
          <p:cNvPr id="15" name="Imatge 14">
            <a:extLst>
              <a:ext uri="{FF2B5EF4-FFF2-40B4-BE49-F238E27FC236}">
                <a16:creationId xmlns:a16="http://schemas.microsoft.com/office/drawing/2014/main" id="{B9F58AED-6832-62AA-4538-76D854EBC7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94" y="5441771"/>
            <a:ext cx="841280" cy="841280"/>
          </a:xfrm>
          <a:prstGeom prst="rect">
            <a:avLst/>
          </a:prstGeom>
        </p:spPr>
      </p:pic>
      <p:pic>
        <p:nvPicPr>
          <p:cNvPr id="20" name="Imatge 19">
            <a:extLst>
              <a:ext uri="{FF2B5EF4-FFF2-40B4-BE49-F238E27FC236}">
                <a16:creationId xmlns:a16="http://schemas.microsoft.com/office/drawing/2014/main" id="{378A2233-4E32-6EC8-31F6-9490A16771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017" y="5661248"/>
            <a:ext cx="556039" cy="556039"/>
          </a:xfrm>
          <a:prstGeom prst="rect">
            <a:avLst/>
          </a:prstGeom>
        </p:spPr>
      </p:pic>
      <p:pic>
        <p:nvPicPr>
          <p:cNvPr id="25" name="Imatge 24">
            <a:extLst>
              <a:ext uri="{FF2B5EF4-FFF2-40B4-BE49-F238E27FC236}">
                <a16:creationId xmlns:a16="http://schemas.microsoft.com/office/drawing/2014/main" id="{62F5C329-17BE-20A7-C3FF-89CED6AC377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83" y="5511483"/>
            <a:ext cx="556039" cy="668244"/>
          </a:xfrm>
          <a:prstGeom prst="rect">
            <a:avLst/>
          </a:prstGeom>
        </p:spPr>
      </p:pic>
      <p:pic>
        <p:nvPicPr>
          <p:cNvPr id="26" name="Imagen 21">
            <a:extLst>
              <a:ext uri="{FF2B5EF4-FFF2-40B4-BE49-F238E27FC236}">
                <a16:creationId xmlns:a16="http://schemas.microsoft.com/office/drawing/2014/main" id="{9E8AC1B6-FE16-FAFF-667A-871C0F1983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267" y="5458331"/>
            <a:ext cx="778981" cy="778981"/>
          </a:xfrm>
          <a:prstGeom prst="rect">
            <a:avLst/>
          </a:prstGeom>
        </p:spPr>
      </p:pic>
      <p:pic>
        <p:nvPicPr>
          <p:cNvPr id="28" name="Imatge 27">
            <a:extLst>
              <a:ext uri="{FF2B5EF4-FFF2-40B4-BE49-F238E27FC236}">
                <a16:creationId xmlns:a16="http://schemas.microsoft.com/office/drawing/2014/main" id="{50BE37F2-8599-83F3-C4F5-FCED5431BB7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224" y="855009"/>
            <a:ext cx="5673538" cy="425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62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F4F2B1AE2C3094A806E742C096B04E5" ma:contentTypeVersion="14" ma:contentTypeDescription="Crear nuevo documento." ma:contentTypeScope="" ma:versionID="3927ce5c17a9cf8fa08bbfd5f376ba12">
  <xsd:schema xmlns:xsd="http://www.w3.org/2001/XMLSchema" xmlns:xs="http://www.w3.org/2001/XMLSchema" xmlns:p="http://schemas.microsoft.com/office/2006/metadata/properties" xmlns:ns2="e42b96a9-5918-4e9a-8771-f3967b264f75" xmlns:ns3="b409c2fc-ef29-462f-b55a-fbf1bb09aa88" targetNamespace="http://schemas.microsoft.com/office/2006/metadata/properties" ma:root="true" ma:fieldsID="16aa815b18c0eb0e34b33899d0ca5748" ns2:_="" ns3:_="">
    <xsd:import namespace="e42b96a9-5918-4e9a-8771-f3967b264f75"/>
    <xsd:import namespace="b409c2fc-ef29-462f-b55a-fbf1bb09aa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2b96a9-5918-4e9a-8771-f3967b264f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Etiquetas de imagen" ma:readOnly="false" ma:fieldId="{5cf76f15-5ced-4ddc-b409-7134ff3c332f}" ma:taxonomyMulti="true" ma:sspId="7ea30e4d-d969-4e4a-b2da-a678d69e0a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9c2fc-ef29-462f-b55a-fbf1bb09aa88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93a39171-f81d-41b2-8c4e-bc0190881837}" ma:internalName="TaxCatchAll" ma:showField="CatchAllData" ma:web="b409c2fc-ef29-462f-b55a-fbf1bb09aa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BDD91A-450E-44EC-B232-03D37B36EF56}"/>
</file>

<file path=customXml/itemProps2.xml><?xml version="1.0" encoding="utf-8"?>
<ds:datastoreItem xmlns:ds="http://schemas.openxmlformats.org/officeDocument/2006/customXml" ds:itemID="{7D59EE69-111E-4BB6-BC15-7EA69F55A160}"/>
</file>

<file path=docProps/app.xml><?xml version="1.0" encoding="utf-8"?>
<Properties xmlns="http://schemas.openxmlformats.org/officeDocument/2006/extended-properties" xmlns:vt="http://schemas.openxmlformats.org/officeDocument/2006/docPropsVTypes">
  <TotalTime>4456</TotalTime>
  <Words>340</Words>
  <Application>Microsoft Office PowerPoint</Application>
  <PresentationFormat>Presentació en pantalla (4:3)</PresentationFormat>
  <Paragraphs>73</Paragraphs>
  <Slides>11</Slides>
  <Notes>5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Verdana</vt:lpstr>
      <vt:lpstr>Tema de Office</vt:lpstr>
      <vt:lpstr>Presentació del PowerPoint</vt:lpstr>
      <vt:lpstr>Informació general</vt:lpstr>
      <vt:lpstr>Mapa sala 2: Oriol Martorell</vt:lpstr>
      <vt:lpstr>Presentació del PowerPoint</vt:lpstr>
      <vt:lpstr>       INFORMACIÓ DEL CONCERT</vt:lpstr>
      <vt:lpstr>NORMES AUDITORI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TÍTOL</dc:title>
  <dc:creator>Aprenem</dc:creator>
  <cp:lastModifiedBy>rrhh.crab@gmail.com</cp:lastModifiedBy>
  <cp:revision>410</cp:revision>
  <dcterms:created xsi:type="dcterms:W3CDTF">2020-04-15T16:03:28Z</dcterms:created>
  <dcterms:modified xsi:type="dcterms:W3CDTF">2023-05-29T13:34:06Z</dcterms:modified>
</cp:coreProperties>
</file>